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285" r:id="rId3"/>
    <p:sldId id="257" r:id="rId4"/>
    <p:sldId id="270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265" r:id="rId19"/>
    <p:sldId id="283" r:id="rId20"/>
    <p:sldId id="3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8FF"/>
    <a:srgbClr val="FFCCCC"/>
    <a:srgbClr val="CC99FF"/>
    <a:srgbClr val="FFFFFF"/>
    <a:srgbClr val="494344"/>
    <a:srgbClr val="BF3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D5AE-7A5E-4A05-80DC-0C693D3B5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7CE3C-5E4D-441E-8547-2FC325C3D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5ECC1-7B6D-444A-922F-90C14D06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A00D-C56F-4A1B-BF93-4319C182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5461-5FFE-4C54-9D01-F9CE97B7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9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1DDB-E30E-414C-B33A-0E550545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96EB0-79E1-48DD-B3BC-F8341F778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C2612-4B30-49D1-9943-AB0319E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89320-E33C-4618-A7B9-83179E43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225BE-2C9B-4535-8F2D-3AC93DDA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2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1AF5EB-EA29-401D-89B1-2E7D727BF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98155-F34D-46F8-9C0F-B9239EBB1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35B06-F1C9-4A94-90D8-34AB24F2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7F3D2-EBDD-4C4D-8703-18D85264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C45C1-6FB8-4843-AEDD-D176B6E7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3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A4E3-365E-4299-8EEE-451E1499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F098C-7B16-4916-BB6E-58E336301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7987-7053-4AE0-B692-29CBF84D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EDFB7-8BBF-4CF8-9AE2-C73D417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D0E9A-D3E3-4B6C-B7E2-F75B7A5E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4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A2D2-0E90-4D0A-AA33-06646B55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0E4FE-D009-4235-97D8-E95DF7FC4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845B7-CCA0-497B-9458-7275BB07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D5A1-C689-4A0B-8DCB-CED0FDFD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81EA7-1E15-4885-BCB5-ABDF9128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7B52-C378-4550-86D7-17141122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DE96-933C-4B82-A2ED-D5E15F282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7AFBB-D730-4B24-BCFA-AE5817543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7F3C7-2422-4045-AD2D-613D812C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31F27-85EC-4E60-A798-7C996614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1452F-81E1-4EBC-A726-4946AF8B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6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87C3-2F4F-44ED-9436-1BE534414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4142B-F155-4118-90C6-E4EDD168F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2378F-6EF5-44B6-9E7B-37E7DD2F0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2455D-7251-4FDC-8FDA-EF4B0822E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367BC-A1AF-4396-889E-E310C88CC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FEDD69-B022-49C5-8ABA-F3FB0947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5B0AD-E84B-4DCD-8043-9102F09C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C4DF0-034A-4D0B-943B-511D8B7E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1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CD8A-D2C2-46B0-A1D6-BEDB31E4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4EC70-C22A-4547-94AE-0A069EBB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D3135-9B89-4691-BBC9-90CA3311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874E1-F313-48A2-9152-69DC773B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31581-F5ED-4DA7-A08E-E65FF48F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1A51E-7390-4AE2-99E0-54C5D165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A6DC4-0194-473A-BEE3-AE56D5E2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4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0016-916B-477E-8D2C-0034A8C8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AF7-82BB-40A4-90F2-3EEDC0136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1EB5-CBF3-41F8-91B3-D81047FED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F23DE-4B7F-4B35-B699-033EFE6F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1F2FE-9E1C-4597-86C9-012BE87C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236DB-452A-4225-891C-47E0EF7A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5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9578-1BC0-4477-AAFF-B371E16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4B23D1-B1AB-47A2-BDCC-0FD8C1628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AE7C7-E861-415C-B7E2-2876AD8EB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DB89C-9C75-405D-A8B0-AD424285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2F747-4544-45F4-8FDE-9BEF5783B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AC69D-2853-4678-A739-0834F9F2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6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BE76C-673E-4ECF-BA19-E009CD36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6F2EF-A7A6-45D6-8CC1-BE046F42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4AA06-53AC-4BC6-A69A-0441F214A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045C7-869E-4B23-846D-F4948359E888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14696-23C2-41D4-8A37-1F81DE4F8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3FCC6-7493-4F9F-8729-5A15952A7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A8D46-C99C-4BCF-BBCF-283FA9335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7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hyperlink" Target="https://youtu.be/7VM9YxmULuo" TargetMode="External"/><Relationship Id="rId7" Type="http://schemas.openxmlformats.org/officeDocument/2006/relationships/slide" Target="slide1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hyperlink" Target="https://youtu.be/W0TM4LQmoZY" TargetMode="External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D42FFE-7F18-4D83-B99B-6EB700C7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459D9-B0A8-42BE-B3A5-02DAC85F7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" y="0"/>
            <a:ext cx="12182437" cy="685800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3B5316A6-668F-4266-B0A2-C877C7C11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9769655" y="4424499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007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EE82B-6F5B-494E-B8CE-C8E67F816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0"/>
            <a:ext cx="12221611" cy="6875146"/>
          </a:xfrm>
          <a:prstGeom prst="rect">
            <a:avLst/>
          </a:prstGeom>
        </p:spPr>
      </p:pic>
      <p:pic>
        <p:nvPicPr>
          <p:cNvPr id="6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9E68EBE9-3111-4101-933B-ABE00B3CE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83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A9A67-C539-4638-A125-9BB6F0EE2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-34833"/>
            <a:ext cx="12222480" cy="6892834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BC7159F-D2E3-4ACA-9AA6-FB84D1F15E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9769655" y="4424499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19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3A7AC-3ED4-4061-AA36-203AFD397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" y="0"/>
            <a:ext cx="12172462" cy="685800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FC7CCF5-1AD1-4471-8B2F-2CDC9EB14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28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369D9-A0A5-4EA2-A3A3-EA2FE451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" y="-15698"/>
            <a:ext cx="12214244" cy="6873698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18BE864-EE77-45D8-9F8A-BA343093A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060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6F720-D8F4-4335-82DE-E14E4E4BB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" y="-20091"/>
            <a:ext cx="12221710" cy="6878091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9F515C0A-1C09-4C07-B8E5-B985A7D421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13586" y="1850051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78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126F01-EA0D-490E-B4C5-D4199A9F7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2922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C21B0A8C-3050-4F6E-944A-BC2620315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73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1E77A-C6B8-4E7A-A4B1-1BCD6ABCD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" y="0"/>
            <a:ext cx="12187221" cy="685800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12FFEA1-1245-4837-97BC-4765DFDC6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9479280" y="173951"/>
            <a:ext cx="2453657" cy="2422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711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00E69-973E-4BC2-A42F-EA536F11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00E69-973E-4BC2-A42F-EA536F11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4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D1A330-8941-4F3C-981D-1E3FCFD41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657" cy="6874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D9007-7DAB-499C-B9E6-0B1EEB5B717C}"/>
              </a:ext>
            </a:extLst>
          </p:cNvPr>
          <p:cNvSpPr txBox="1"/>
          <p:nvPr/>
        </p:nvSpPr>
        <p:spPr>
          <a:xfrm>
            <a:off x="3779520" y="0"/>
            <a:ext cx="501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Statement for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0599C-98CD-4650-A23A-9B39EFA8C3E3}"/>
              </a:ext>
            </a:extLst>
          </p:cNvPr>
          <p:cNvSpPr txBox="1"/>
          <p:nvPr/>
        </p:nvSpPr>
        <p:spPr>
          <a:xfrm>
            <a:off x="106680" y="614164"/>
            <a:ext cx="62425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Students, this </a:t>
            </a:r>
            <a:r>
              <a:rPr lang="en-US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</a:t>
            </a:r>
            <a:r>
              <a:rPr lang="en-US" sz="3000" b="1" dirty="0">
                <a:solidFill>
                  <a:schemeClr val="bg1"/>
                </a:solidFill>
              </a:rPr>
              <a:t>lectured Series will...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A11C7-4A65-460A-B4DC-7F5940A83D76}"/>
              </a:ext>
            </a:extLst>
          </p:cNvPr>
          <p:cNvSpPr txBox="1"/>
          <p:nvPr/>
        </p:nvSpPr>
        <p:spPr>
          <a:xfrm>
            <a:off x="231775" y="1168162"/>
            <a:ext cx="116757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encourage you to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ask questions on the annotated video script template</a:t>
            </a:r>
            <a:r>
              <a:rPr lang="en-US" sz="3200" dirty="0">
                <a:solidFill>
                  <a:schemeClr val="bg1"/>
                </a:solidFill>
              </a:rPr>
              <a:t>, especially questions that may be interesting to you and go beyond the content presented.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Remember that good questions may need to researched.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use visuals and questions in this slideshow to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encourage discussion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While this format can, at first, feel out of your comfort zone or challenging, remember that </a:t>
            </a:r>
            <a:r>
              <a:rPr lang="en-US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classroom is a safe place </a:t>
            </a:r>
            <a:r>
              <a:rPr lang="en-US" sz="3000" dirty="0">
                <a:solidFill>
                  <a:schemeClr val="bg1"/>
                </a:solidFill>
              </a:rPr>
              <a:t>where you can make mistakes and grow from these experiences.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ask you to reflect on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why we care </a:t>
            </a:r>
            <a:r>
              <a:rPr lang="en-US" sz="3200" dirty="0">
                <a:solidFill>
                  <a:schemeClr val="bg1"/>
                </a:solidFill>
              </a:rPr>
              <a:t>about this topic and how knowledge of this topic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can be useful in our world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47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25F05-C568-4BC3-8C92-DE09CC34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" y="0"/>
            <a:ext cx="1218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3C0B87-E4C1-4EF3-ABB4-578EF5C64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9CE63-C394-46D1-B55B-7556EA37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42" y="1"/>
            <a:ext cx="11809855" cy="1522352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+mn-lt"/>
              </a:rPr>
              <a:t>The Amoeba Sisters’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UnLectured Series Contents: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i="1" dirty="0">
                <a:solidFill>
                  <a:schemeClr val="bg1"/>
                </a:solidFill>
                <a:latin typeface="+mn-lt"/>
              </a:rPr>
              <a:t>Natural Selection &amp; Genetic Drift: Mechanisms of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3514B-ACF2-4865-AE1B-C13FCAE7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2" y="1522353"/>
            <a:ext cx="11809855" cy="4874519"/>
          </a:xfrm>
          <a:prstGeom prst="roundRect">
            <a:avLst>
              <a:gd name="adj" fmla="val 77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3"/>
              </a:rPr>
              <a:t>Amoeba Sisters Natural Selection Video </a:t>
            </a:r>
            <a:r>
              <a:rPr lang="en-US" dirty="0"/>
              <a:t>&amp; Annotated Video Script </a:t>
            </a:r>
            <a:r>
              <a:rPr lang="en-US" i="1" dirty="0"/>
              <a:t>Template  + </a:t>
            </a:r>
            <a:r>
              <a:rPr lang="en-US" dirty="0">
                <a:hlinkClick r:id="rId4"/>
              </a:rPr>
              <a:t>Amoeba Sisters Genetic Drift Video </a:t>
            </a:r>
            <a:r>
              <a:rPr lang="en-US" dirty="0"/>
              <a:t>&amp; Annotated Video Script </a:t>
            </a:r>
            <a:r>
              <a:rPr lang="en-US" i="1" dirty="0"/>
              <a:t>Template</a:t>
            </a:r>
          </a:p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5" action="ppaction://hlinksldjump"/>
              </a:rPr>
              <a:t>Why Do We Care About This Topic?</a:t>
            </a:r>
            <a:endParaRPr lang="en-US" dirty="0"/>
          </a:p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6" action="ppaction://hlinksldjump"/>
              </a:rPr>
              <a:t>Cartoon/Comic Slides with Questions</a:t>
            </a:r>
            <a:endParaRPr lang="en-US" dirty="0"/>
          </a:p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7" action="ppaction://hlinksldjump"/>
              </a:rPr>
              <a:t>Significance of this Information in the World </a:t>
            </a:r>
            <a:endParaRPr lang="en-US" dirty="0"/>
          </a:p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8" action="ppaction://hlinksldjump"/>
              </a:rPr>
              <a:t>Unanswered Questions Exploration</a:t>
            </a:r>
            <a:endParaRPr lang="en-US" dirty="0"/>
          </a:p>
          <a:p>
            <a:pPr marL="857250" indent="-857250">
              <a:buFont typeface="+mj-lt"/>
              <a:buAutoNum type="romanUcPeriod"/>
            </a:pPr>
            <a:r>
              <a:rPr lang="en-US" dirty="0">
                <a:hlinkClick r:id="rId9" action="ppaction://hlinksldjump"/>
              </a:rPr>
              <a:t>Create: Show What You Know</a:t>
            </a:r>
            <a:endParaRPr lang="en-US" dirty="0"/>
          </a:p>
          <a:p>
            <a:pPr marL="0" indent="0">
              <a:buNone/>
            </a:pPr>
            <a:r>
              <a:rPr lang="en-US" sz="2400" b="1" dirty="0"/>
              <a:t>*Instructors, please see the facilitation guide which explains each component.</a:t>
            </a:r>
          </a:p>
        </p:txBody>
      </p:sp>
    </p:spTree>
    <p:extLst>
      <p:ext uri="{BB962C8B-B14F-4D97-AF65-F5344CB8AC3E}">
        <p14:creationId xmlns:p14="http://schemas.microsoft.com/office/powerpoint/2010/main" val="30707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4BF44-0662-4C59-8835-BA2D2F89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339C2B-A872-46E1-BC1F-748A0B28D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" y="0"/>
            <a:ext cx="12187646" cy="6863752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A6C88EF-DC16-4E15-8916-1B99CFD31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287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30D2D-792E-4DB7-8BA8-6AFA73F57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" t="257"/>
          <a:stretch/>
        </p:blipFill>
        <p:spPr>
          <a:xfrm>
            <a:off x="0" y="2504"/>
            <a:ext cx="12224704" cy="6855496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BDCD6837-0E12-4957-B546-1E369A5F5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9918290" y="90262"/>
            <a:ext cx="1957518" cy="1932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606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FF64F-00E9-4A3F-8799-0E6ECC6AE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" y="0"/>
            <a:ext cx="12190261" cy="6858000"/>
          </a:xfrm>
          <a:prstGeom prst="rect">
            <a:avLst/>
          </a:prstGeom>
        </p:spPr>
      </p:pic>
      <p:pic>
        <p:nvPicPr>
          <p:cNvPr id="5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A01A6B42-997D-4A22-9D47-21C0704FA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96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81C62-6103-4796-B31A-2BC42E62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87" y="0"/>
            <a:ext cx="12220973" cy="6895282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3B65386F-E45A-46C1-8DF2-CA32F93B0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9797126" y="4514762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3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4A06C-A90E-45EF-8038-D35F64C38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2"/>
            <a:ext cx="12192000" cy="6856778"/>
          </a:xfrm>
          <a:prstGeom prst="rect">
            <a:avLst/>
          </a:prstGeom>
        </p:spPr>
      </p:pic>
      <p:pic>
        <p:nvPicPr>
          <p:cNvPr id="6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22F07775-4887-434C-A26A-C7B7EF28F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8" r="21652"/>
          <a:stretch/>
        </p:blipFill>
        <p:spPr>
          <a:xfrm>
            <a:off x="264604" y="4192956"/>
            <a:ext cx="2223887" cy="2195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86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8642</TotalTime>
  <Words>183</Words>
  <Application>Microsoft Office PowerPoint</Application>
  <PresentationFormat>Widescreen</PresentationFormat>
  <Paragraphs>15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The Amoeba Sisters’ UnLectured Series Contents:  Natural Selection &amp; Genetic Drift: Mechanisms of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Amoeba Sisters</dc:title>
  <dc:creator>Brianna Rapini</dc:creator>
  <cp:lastModifiedBy>Thomas Reilly</cp:lastModifiedBy>
  <cp:revision>231</cp:revision>
  <dcterms:created xsi:type="dcterms:W3CDTF">2017-09-29T17:41:04Z</dcterms:created>
  <dcterms:modified xsi:type="dcterms:W3CDTF">2018-05-03T14:34:38Z</dcterms:modified>
</cp:coreProperties>
</file>